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72" r:id="rId10"/>
    <p:sldId id="263" r:id="rId11"/>
    <p:sldId id="265" r:id="rId12"/>
    <p:sldId id="266" r:id="rId13"/>
    <p:sldId id="270" r:id="rId14"/>
    <p:sldId id="267" r:id="rId15"/>
    <p:sldId id="271" r:id="rId16"/>
    <p:sldId id="269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6" autoAdjust="0"/>
    <p:restoredTop sz="94660"/>
  </p:normalViewPr>
  <p:slideViewPr>
    <p:cSldViewPr>
      <p:cViewPr>
        <p:scale>
          <a:sx n="76" d="100"/>
          <a:sy n="76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19C1F-48F9-467F-87A8-9E86BFE5C25C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763C5-7018-488F-9C31-A4F38B954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5004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http://www.youtube.com/watch?feature=player_embedded&amp;v=zjR6L38yReE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4763C5-7018-488F-9C31-A4F38B9548ED}" type="slidenum">
              <a:rPr lang="nl-NL" smtClean="0"/>
              <a:t>16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C9E-3D9F-4D8D-85C8-A8CA528E5620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7404-DCD8-4F94-8BB0-A81368FC84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C9E-3D9F-4D8D-85C8-A8CA528E5620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7404-DCD8-4F94-8BB0-A81368FC84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C9E-3D9F-4D8D-85C8-A8CA528E5620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7404-DCD8-4F94-8BB0-A81368FC84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C9E-3D9F-4D8D-85C8-A8CA528E5620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7404-DCD8-4F94-8BB0-A81368FC84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C9E-3D9F-4D8D-85C8-A8CA528E5620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7404-DCD8-4F94-8BB0-A81368FC84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C9E-3D9F-4D8D-85C8-A8CA528E5620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7404-DCD8-4F94-8BB0-A81368FC84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C9E-3D9F-4D8D-85C8-A8CA528E5620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7404-DCD8-4F94-8BB0-A81368FC84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C9E-3D9F-4D8D-85C8-A8CA528E5620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7404-DCD8-4F94-8BB0-A81368FC84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C9E-3D9F-4D8D-85C8-A8CA528E5620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7404-DCD8-4F94-8BB0-A81368FC84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C9E-3D9F-4D8D-85C8-A8CA528E5620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7404-DCD8-4F94-8BB0-A81368FC84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B1C9E-3D9F-4D8D-85C8-A8CA528E5620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7404-DCD8-4F94-8BB0-A81368FC84D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B1C9E-3D9F-4D8D-85C8-A8CA528E5620}" type="datetimeFigureOut">
              <a:rPr lang="nl-NL" smtClean="0"/>
              <a:t>15-1-2014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67404-DCD8-4F94-8BB0-A81368FC84D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yRoWhowiutk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red-antibiotica.org/resistensie.html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800199"/>
          </a:xfrm>
        </p:spPr>
        <p:txBody>
          <a:bodyPr/>
          <a:lstStyle/>
          <a:p>
            <a:r>
              <a:rPr lang="nl-NL" dirty="0" smtClean="0"/>
              <a:t>Bacteriën</a:t>
            </a:r>
            <a:endParaRPr lang="nl-NL" dirty="0"/>
          </a:p>
        </p:txBody>
      </p:sp>
      <p:pic>
        <p:nvPicPr>
          <p:cNvPr id="72706" name="Picture 2" descr="Vieze bacteriën bron van schone energie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852936"/>
            <a:ext cx="3910796" cy="29394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683568" y="836712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Bacteriën staan bekend om hun snelle groei. Sommige bacteriën kunnen zich iedere 20 minuten delen.</a:t>
            </a:r>
            <a:endParaRPr lang="nl-NL" sz="3200" dirty="0"/>
          </a:p>
        </p:txBody>
      </p:sp>
      <p:sp>
        <p:nvSpPr>
          <p:cNvPr id="13" name="Rechthoek 12"/>
          <p:cNvSpPr/>
          <p:nvPr/>
        </p:nvSpPr>
        <p:spPr>
          <a:xfrm>
            <a:off x="683568" y="2492896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hlinkClick r:id="rId2"/>
              </a:rPr>
              <a:t>http://www.youtube.com/watch?v=yRoWhowiutk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835968" y="3212976"/>
            <a:ext cx="70567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Je begint met 1</a:t>
            </a:r>
          </a:p>
          <a:p>
            <a:r>
              <a:rPr lang="nl-NL" sz="2800" dirty="0" smtClean="0"/>
              <a:t>Na 20 min. 2</a:t>
            </a:r>
          </a:p>
          <a:p>
            <a:r>
              <a:rPr lang="nl-NL" sz="2800" dirty="0" smtClean="0"/>
              <a:t>Na 40 min. 4</a:t>
            </a:r>
          </a:p>
          <a:p>
            <a:r>
              <a:rPr lang="nl-NL" sz="2800" dirty="0" smtClean="0"/>
              <a:t>….</a:t>
            </a:r>
          </a:p>
          <a:p>
            <a:r>
              <a:rPr lang="nl-NL" sz="2800" dirty="0" smtClean="0"/>
              <a:t>….</a:t>
            </a:r>
          </a:p>
          <a:p>
            <a:r>
              <a:rPr lang="nl-NL" sz="2800" dirty="0" smtClean="0"/>
              <a:t>Na 10 uur 500.000.000</a:t>
            </a:r>
          </a:p>
          <a:p>
            <a:r>
              <a:rPr lang="nl-NL" sz="2800" dirty="0" smtClean="0"/>
              <a:t>Na 10 uur en 20 min. 1 miljard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683568" y="836712"/>
            <a:ext cx="70567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Bacteriën vaak ongewenst (dierenkliniek, operatiekamer, laboratorium, keuken). Voorkom groei o.a. door: </a:t>
            </a:r>
          </a:p>
          <a:p>
            <a:endParaRPr lang="nl-NL" sz="3200" dirty="0" smtClean="0"/>
          </a:p>
          <a:p>
            <a:r>
              <a:rPr lang="nl-NL" sz="3200" dirty="0"/>
              <a:t>H</a:t>
            </a:r>
            <a:r>
              <a:rPr lang="nl-NL" sz="3200" dirty="0" smtClean="0"/>
              <a:t>ygiëne </a:t>
            </a:r>
          </a:p>
          <a:p>
            <a:r>
              <a:rPr lang="nl-NL" sz="3200" dirty="0" smtClean="0"/>
              <a:t>Steriliseren (verhitten)</a:t>
            </a:r>
          </a:p>
          <a:p>
            <a:r>
              <a:rPr lang="nl-NL" sz="3200" dirty="0" smtClean="0"/>
              <a:t>Koeling</a:t>
            </a:r>
          </a:p>
          <a:p>
            <a:r>
              <a:rPr lang="nl-NL" sz="3200" dirty="0" smtClean="0"/>
              <a:t>Desinfecteren</a:t>
            </a:r>
          </a:p>
          <a:p>
            <a:r>
              <a:rPr lang="nl-NL" sz="3200" dirty="0" smtClean="0"/>
              <a:t>Vaccinatie</a:t>
            </a:r>
          </a:p>
          <a:p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683568" y="1916832"/>
            <a:ext cx="70567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Bij een inwendige bacteriële infectie ontstaat vaak een ontsteking. Als een infectie ziekte niet vanzelf verdwijnt kan je een antibioticum toegediend krijgen. </a:t>
            </a:r>
          </a:p>
          <a:p>
            <a:endParaRPr lang="nl-NL" sz="3200" dirty="0" smtClean="0"/>
          </a:p>
          <a:p>
            <a:endParaRPr lang="nl-NL" sz="3200" dirty="0"/>
          </a:p>
        </p:txBody>
      </p:sp>
      <p:sp>
        <p:nvSpPr>
          <p:cNvPr id="4" name="Tekstvak 3"/>
          <p:cNvSpPr txBox="1"/>
          <p:nvPr/>
        </p:nvSpPr>
        <p:spPr>
          <a:xfrm>
            <a:off x="835968" y="620688"/>
            <a:ext cx="70567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 smtClean="0"/>
              <a:t>Antibioticum</a:t>
            </a:r>
          </a:p>
          <a:p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835968" y="260649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dirty="0" smtClean="0"/>
              <a:t>Antibioticum</a:t>
            </a:r>
            <a:endParaRPr lang="nl-NL" sz="3200" dirty="0"/>
          </a:p>
        </p:txBody>
      </p:sp>
      <p:sp>
        <p:nvSpPr>
          <p:cNvPr id="5" name="Rechthoek 4"/>
          <p:cNvSpPr/>
          <p:nvPr/>
        </p:nvSpPr>
        <p:spPr>
          <a:xfrm>
            <a:off x="395536" y="98072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Antibiotica </a:t>
            </a:r>
            <a:r>
              <a:rPr lang="nl-NL" dirty="0"/>
              <a:t>zijn stoffen (natuurlijk of synthetisch) die de groei van een bacterie remmen of de bacterie doden. Ze hebben hiervoor diverse </a:t>
            </a:r>
            <a:r>
              <a:rPr lang="nl-NL" dirty="0" smtClean="0"/>
              <a:t>methoden.</a:t>
            </a:r>
            <a:endParaRPr lang="nl-NL" dirty="0"/>
          </a:p>
        </p:txBody>
      </p:sp>
      <p:pic>
        <p:nvPicPr>
          <p:cNvPr id="88066" name="Picture 2" descr="http://www.amcra.be/sites/default/files/ckfinder/uploads/images/about_ab_i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44824"/>
            <a:ext cx="7704856" cy="482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539552" y="260648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De </a:t>
            </a:r>
            <a:r>
              <a:rPr lang="nl-NL" sz="2800" dirty="0"/>
              <a:t>laatste jaren ontstaan steeds meer resistente bacteriën, waardoor antibiotica hun onschatbaar waarde dreigen te </a:t>
            </a:r>
            <a:r>
              <a:rPr lang="nl-NL" sz="2800" dirty="0" smtClean="0"/>
              <a:t>verliezen! We </a:t>
            </a:r>
            <a:r>
              <a:rPr lang="nl-NL" sz="2800" dirty="0"/>
              <a:t>moeten antibiotica daarom </a:t>
            </a:r>
            <a:r>
              <a:rPr lang="nl-NL" sz="2800" dirty="0">
                <a:hlinkClick r:id="rId2"/>
              </a:rPr>
              <a:t>zo zuinig mogelijk gebruiken</a:t>
            </a:r>
            <a:r>
              <a:rPr lang="nl-NL" sz="2800" dirty="0" smtClean="0"/>
              <a:t>.</a:t>
            </a:r>
            <a:endParaRPr lang="nl-NL" sz="2800" dirty="0"/>
          </a:p>
        </p:txBody>
      </p:sp>
      <p:pic>
        <p:nvPicPr>
          <p:cNvPr id="4" name="Picture 2" descr="Zeker 500 ton antibiotica per ja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348880"/>
            <a:ext cx="6624736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539552" y="260648"/>
            <a:ext cx="835292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 smtClean="0"/>
              <a:t>Er </a:t>
            </a:r>
            <a:r>
              <a:rPr lang="nl-NL" sz="2800" dirty="0"/>
              <a:t>zijn diverse manieren van </a:t>
            </a:r>
            <a:r>
              <a:rPr lang="nl-NL" sz="2800" dirty="0" smtClean="0"/>
              <a:t>gebruik van antibiotica:</a:t>
            </a:r>
          </a:p>
          <a:p>
            <a:endParaRPr lang="nl-NL" sz="2800" dirty="0"/>
          </a:p>
          <a:p>
            <a:r>
              <a:rPr lang="nl-NL" sz="2800" b="1" dirty="0"/>
              <a:t>Curatief:</a:t>
            </a:r>
            <a:r>
              <a:rPr lang="nl-NL" sz="2800" dirty="0"/>
              <a:t> het gebruik van een antibioticum bij een dier dat een bacteriële ziekte vertoont</a:t>
            </a:r>
            <a:r>
              <a:rPr lang="nl-NL" sz="2800" dirty="0" smtClean="0"/>
              <a:t>.</a:t>
            </a:r>
          </a:p>
          <a:p>
            <a:endParaRPr lang="nl-NL" sz="2800" dirty="0"/>
          </a:p>
          <a:p>
            <a:r>
              <a:rPr lang="nl-NL" sz="2800" b="1" dirty="0" err="1"/>
              <a:t>Metafylactisch</a:t>
            </a:r>
            <a:r>
              <a:rPr lang="nl-NL" sz="2800" dirty="0"/>
              <a:t>: het behandelen van groepsgenoten van een dier dat geïnfecteerd is met een bacteriële ziekte en waarbij deze groepsgenoten risico lopen om tevens geïnfecteerd te raken</a:t>
            </a:r>
            <a:r>
              <a:rPr lang="nl-NL" sz="2800" dirty="0" smtClean="0"/>
              <a:t>.</a:t>
            </a:r>
          </a:p>
          <a:p>
            <a:endParaRPr lang="nl-NL" sz="2800" dirty="0"/>
          </a:p>
          <a:p>
            <a:r>
              <a:rPr lang="nl-NL" sz="2800" b="1" dirty="0"/>
              <a:t>Profylactisch</a:t>
            </a:r>
            <a:r>
              <a:rPr lang="nl-NL" sz="2800" dirty="0"/>
              <a:t> (= preventief): het toedienen van antibiotica </a:t>
            </a:r>
            <a:r>
              <a:rPr lang="nl-NL" sz="2800" dirty="0" smtClean="0"/>
              <a:t>voordat </a:t>
            </a:r>
            <a:r>
              <a:rPr lang="nl-NL" sz="2800" dirty="0"/>
              <a:t>de dieren geïnfecteerd zijn of een risico hierop </a:t>
            </a:r>
            <a:r>
              <a:rPr lang="nl-NL" sz="2800" dirty="0" smtClean="0"/>
              <a:t>lopen.</a:t>
            </a:r>
            <a:endParaRPr lang="nl-N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971600" y="620688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/>
              <a:t>Nederland staat bekend om zijn lage antibioticagebruik bij mensen. De veehouderij in ons land is echter grootverbruiker. </a:t>
            </a:r>
          </a:p>
          <a:p>
            <a:endParaRPr lang="nl-NL" sz="3200" dirty="0" smtClean="0"/>
          </a:p>
          <a:p>
            <a:r>
              <a:rPr lang="nl-NL" sz="3200" dirty="0" smtClean="0"/>
              <a:t>Ga zelf na wat de gevaren hierbij zijn.</a:t>
            </a:r>
            <a:endParaRPr lang="nl-NL" sz="3200" dirty="0"/>
          </a:p>
        </p:txBody>
      </p:sp>
      <p:sp>
        <p:nvSpPr>
          <p:cNvPr id="4" name="Rechthoek 3"/>
          <p:cNvSpPr/>
          <p:nvPr/>
        </p:nvSpPr>
        <p:spPr>
          <a:xfrm>
            <a:off x="539552" y="4149080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http://www.youtube.com/watch?feature=player_embedded&amp;v=zjR6L38yReE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016223"/>
          </a:xfrm>
        </p:spPr>
        <p:txBody>
          <a:bodyPr>
            <a:normAutofit/>
          </a:bodyPr>
          <a:lstStyle/>
          <a:p>
            <a:r>
              <a:rPr lang="nl-NL" dirty="0" smtClean="0"/>
              <a:t>Kenmerken bacteriën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888432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Bestaat uit 1 cel</a:t>
            </a:r>
          </a:p>
          <a:p>
            <a:pPr algn="l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Klein (0,005 tot 0,001 mm)</a:t>
            </a:r>
          </a:p>
          <a:p>
            <a:pPr algn="l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Geen celkern</a:t>
            </a:r>
          </a:p>
          <a:p>
            <a:pPr algn="l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Cirkelvormig DNA</a:t>
            </a:r>
          </a:p>
          <a:p>
            <a:pPr algn="l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Celwand en celmembraan</a:t>
            </a:r>
          </a:p>
          <a:p>
            <a:pPr algn="l">
              <a:buFontTx/>
              <a:buChar char="-"/>
            </a:pPr>
            <a:r>
              <a:rPr lang="nl-NL" dirty="0" smtClean="0">
                <a:solidFill>
                  <a:schemeClr val="tx1"/>
                </a:solidFill>
              </a:rPr>
              <a:t>Kunnen zich snel vermenigvuldigen</a:t>
            </a:r>
          </a:p>
          <a:p>
            <a:pPr algn="l">
              <a:buFontTx/>
              <a:buChar char="-"/>
            </a:pPr>
            <a:endParaRPr lang="nl-NL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080119"/>
          </a:xfrm>
        </p:spPr>
        <p:txBody>
          <a:bodyPr>
            <a:normAutofit/>
          </a:bodyPr>
          <a:lstStyle/>
          <a:p>
            <a:r>
              <a:rPr lang="nl-NL" dirty="0" smtClean="0"/>
              <a:t>Uiterlijke kenmerken bacteriën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5778" name="Picture 2" descr="10voorBiolog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88840"/>
            <a:ext cx="7173307" cy="4582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080119"/>
          </a:xfrm>
        </p:spPr>
        <p:txBody>
          <a:bodyPr>
            <a:normAutofit/>
          </a:bodyPr>
          <a:lstStyle/>
          <a:p>
            <a:r>
              <a:rPr lang="nl-NL" dirty="0" smtClean="0"/>
              <a:t>Onderscheid naar vorm 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560840" cy="1440160"/>
          </a:xfrm>
        </p:spPr>
        <p:txBody>
          <a:bodyPr/>
          <a:lstStyle/>
          <a:p>
            <a:pPr algn="l"/>
            <a:r>
              <a:rPr lang="nl-NL" dirty="0" smtClean="0">
                <a:solidFill>
                  <a:schemeClr val="tx1"/>
                </a:solidFill>
              </a:rPr>
              <a:t>Je hebt bacteriën in de vorm van staafjes, bolletjes, kommaatjes en spiraaltjes</a:t>
            </a:r>
            <a:r>
              <a:rPr lang="nl-NL" dirty="0" smtClean="0"/>
              <a:t>.</a:t>
            </a:r>
            <a:endParaRPr lang="nl-NL" dirty="0"/>
          </a:p>
        </p:txBody>
      </p:sp>
      <p:pic>
        <p:nvPicPr>
          <p:cNvPr id="75780" name="Picture 4" descr="http://upload.wikimedia.org/wikipedia/commons/e/ea/Bacteria_shap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852936"/>
            <a:ext cx="6768752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96144"/>
          </a:xfrm>
        </p:spPr>
        <p:txBody>
          <a:bodyPr>
            <a:normAutofit/>
          </a:bodyPr>
          <a:lstStyle/>
          <a:p>
            <a:r>
              <a:rPr lang="nl-NL" dirty="0" smtClean="0"/>
              <a:t>Onderscheid naar celwand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1371600" y="1556792"/>
            <a:ext cx="6400800" cy="1800200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nl-NL" dirty="0" err="1" smtClean="0">
                <a:solidFill>
                  <a:schemeClr val="tx1"/>
                </a:solidFill>
              </a:rPr>
              <a:t>Gram-negatieve</a:t>
            </a:r>
            <a:r>
              <a:rPr lang="nl-NL" dirty="0" smtClean="0">
                <a:solidFill>
                  <a:schemeClr val="tx1"/>
                </a:solidFill>
              </a:rPr>
              <a:t> bacteriën</a:t>
            </a:r>
          </a:p>
          <a:p>
            <a:pPr algn="l">
              <a:buFontTx/>
              <a:buChar char="-"/>
            </a:pPr>
            <a:r>
              <a:rPr lang="nl-NL" dirty="0" err="1" smtClean="0">
                <a:solidFill>
                  <a:schemeClr val="tx1"/>
                </a:solidFill>
              </a:rPr>
              <a:t>Gram-positieve</a:t>
            </a:r>
            <a:r>
              <a:rPr lang="nl-NL" dirty="0" smtClean="0">
                <a:solidFill>
                  <a:schemeClr val="tx1"/>
                </a:solidFill>
              </a:rPr>
              <a:t> bacteriën</a:t>
            </a:r>
          </a:p>
          <a:p>
            <a:pPr algn="l">
              <a:buFontTx/>
              <a:buChar char="-"/>
            </a:pPr>
            <a:endParaRPr lang="nl-NL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95536" y="3140968"/>
            <a:ext cx="828092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 smtClean="0">
                <a:solidFill>
                  <a:srgbClr val="C00000"/>
                </a:solidFill>
              </a:rPr>
              <a:t>Gram-negatieve</a:t>
            </a:r>
            <a:r>
              <a:rPr lang="nl-NL" sz="2800" dirty="0" smtClean="0">
                <a:solidFill>
                  <a:srgbClr val="C00000"/>
                </a:solidFill>
              </a:rPr>
              <a:t> </a:t>
            </a:r>
            <a:r>
              <a:rPr lang="nl-NL" sz="2800" dirty="0" smtClean="0"/>
              <a:t>krijgen na behandeling met jodium een </a:t>
            </a:r>
            <a:r>
              <a:rPr lang="nl-NL" sz="2800" dirty="0" smtClean="0">
                <a:solidFill>
                  <a:srgbClr val="C00000"/>
                </a:solidFill>
              </a:rPr>
              <a:t>rode kleur.</a:t>
            </a:r>
          </a:p>
          <a:p>
            <a:endParaRPr lang="nl-NL" sz="2800" dirty="0"/>
          </a:p>
          <a:p>
            <a:r>
              <a:rPr lang="nl-NL" sz="2800" dirty="0" err="1" smtClean="0">
                <a:solidFill>
                  <a:srgbClr val="7030A0"/>
                </a:solidFill>
              </a:rPr>
              <a:t>Gram-positieve</a:t>
            </a:r>
            <a:r>
              <a:rPr lang="nl-NL" sz="2800" dirty="0" smtClean="0">
                <a:solidFill>
                  <a:srgbClr val="7030A0"/>
                </a:solidFill>
              </a:rPr>
              <a:t> </a:t>
            </a:r>
            <a:r>
              <a:rPr lang="nl-NL" sz="2800" dirty="0" smtClean="0"/>
              <a:t>bacteriën krijgen na behandeling met jodium een </a:t>
            </a:r>
            <a:r>
              <a:rPr lang="nl-NL" sz="2800" dirty="0" smtClean="0">
                <a:solidFill>
                  <a:srgbClr val="7030A0"/>
                </a:solidFill>
              </a:rPr>
              <a:t>paarse kleur</a:t>
            </a:r>
            <a:r>
              <a:rPr lang="nl-NL" sz="2800" dirty="0" smtClean="0"/>
              <a:t>.</a:t>
            </a:r>
          </a:p>
          <a:p>
            <a:endParaRPr lang="nl-NL" sz="2800" dirty="0"/>
          </a:p>
          <a:p>
            <a:r>
              <a:rPr lang="nl-NL" sz="2800" dirty="0" smtClean="0"/>
              <a:t>Dit heeft te maken met de bouw van de celwand.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395536" y="404664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err="1" smtClean="0">
                <a:solidFill>
                  <a:srgbClr val="C00000"/>
                </a:solidFill>
              </a:rPr>
              <a:t>Gram-negatieve</a:t>
            </a:r>
            <a:r>
              <a:rPr lang="nl-NL" sz="3600" dirty="0"/>
              <a:t> </a:t>
            </a:r>
            <a:r>
              <a:rPr lang="nl-NL" sz="3600" dirty="0" smtClean="0"/>
              <a:t>bacteriën hebben een extra celmembraan buiten de celwand, die de celwand beschermd en waar de paarse kleur van de jodium niet aan hecht.</a:t>
            </a:r>
            <a:endParaRPr lang="nl-NL" sz="3600" dirty="0" smtClean="0">
              <a:solidFill>
                <a:srgbClr val="C00000"/>
              </a:solidFill>
            </a:endParaRPr>
          </a:p>
          <a:p>
            <a:endParaRPr lang="nl-NL" sz="3600" dirty="0"/>
          </a:p>
          <a:p>
            <a:r>
              <a:rPr lang="nl-NL" sz="3600" dirty="0" smtClean="0"/>
              <a:t>Antibiotica werken niet goed tegen </a:t>
            </a:r>
            <a:r>
              <a:rPr lang="nl-NL" sz="3600" dirty="0" err="1" smtClean="0"/>
              <a:t>gram-negatieve</a:t>
            </a:r>
            <a:r>
              <a:rPr lang="nl-NL" sz="3600" dirty="0" smtClean="0"/>
              <a:t> bacteriën en is daarom moeilijker te behandelen.</a:t>
            </a:r>
            <a:endParaRPr lang="nl-NL" sz="3600" dirty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5"/>
            <a:ext cx="8352928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r>
              <a:rPr lang="nl-NL" dirty="0" smtClean="0"/>
              <a:t>Onderscheid naar voedsel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83568" y="1916832"/>
            <a:ext cx="70567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err="1" smtClean="0"/>
              <a:t>Heterotrofe</a:t>
            </a:r>
            <a:r>
              <a:rPr lang="nl-NL" sz="3200" dirty="0" smtClean="0"/>
              <a:t> bacteriën: moeten organische voedingsstoffen opnemen om te kunnen overleven.</a:t>
            </a:r>
          </a:p>
          <a:p>
            <a:endParaRPr lang="nl-NL" sz="3200" dirty="0" smtClean="0"/>
          </a:p>
          <a:p>
            <a:r>
              <a:rPr lang="nl-NL" sz="3200" dirty="0" err="1" smtClean="0"/>
              <a:t>Autotrofe</a:t>
            </a:r>
            <a:r>
              <a:rPr lang="nl-NL" sz="3200" dirty="0" smtClean="0"/>
              <a:t> </a:t>
            </a:r>
            <a:r>
              <a:rPr lang="nl-NL" sz="3200" dirty="0" err="1" smtClean="0"/>
              <a:t>baceriën</a:t>
            </a:r>
            <a:r>
              <a:rPr lang="nl-NL" sz="3200" dirty="0" smtClean="0"/>
              <a:t>: zijn zelf in staat organische producten te produceren</a:t>
            </a:r>
          </a:p>
          <a:p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Er zijn bacteriën die voor mens en dier nuttig zijn en er zijn schadelijke bacteriën.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683568" y="2924944"/>
            <a:ext cx="705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Bedenk een aantal positieve en een aantal negatieve effecten van bacteriën.</a:t>
            </a:r>
            <a:endParaRPr lang="nl-N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417</Words>
  <Application>Microsoft Office PowerPoint</Application>
  <PresentationFormat>Diavoorstelling (4:3)</PresentationFormat>
  <Paragraphs>62</Paragraphs>
  <Slides>16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Office-thema</vt:lpstr>
      <vt:lpstr>Bacteriën</vt:lpstr>
      <vt:lpstr>Kenmerken bacteriën</vt:lpstr>
      <vt:lpstr>Uiterlijke kenmerken bacteriën</vt:lpstr>
      <vt:lpstr>Onderscheid naar vorm </vt:lpstr>
      <vt:lpstr>Onderscheid naar celwand</vt:lpstr>
      <vt:lpstr>PowerPoint-presentatie</vt:lpstr>
      <vt:lpstr>PowerPoint-presentatie</vt:lpstr>
      <vt:lpstr>Onderscheid naar voedsel</vt:lpstr>
      <vt:lpstr>Er zijn bacteriën die voor mens en dier nuttig zijn en er zijn schadelijke bacteriën.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Bacteriën</dc:title>
  <dc:creator>Astrid</dc:creator>
  <cp:lastModifiedBy>Joyce Vonk</cp:lastModifiedBy>
  <cp:revision>7</cp:revision>
  <dcterms:created xsi:type="dcterms:W3CDTF">2014-01-14T15:46:53Z</dcterms:created>
  <dcterms:modified xsi:type="dcterms:W3CDTF">2014-01-15T10:17:24Z</dcterms:modified>
</cp:coreProperties>
</file>